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00" d="100"/>
          <a:sy n="100" d="100"/>
        </p:scale>
        <p:origin x="936"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Analisi di </a:t>
            </a:r>
            <a:r>
              <a:rPr lang="it-IT" dirty="0" err="1" smtClean="0"/>
              <a:t>Maus</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1127276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Informazioni Biografiche</a:t>
            </a:r>
            <a:endParaRPr lang="it-IT" dirty="0"/>
          </a:p>
        </p:txBody>
      </p:sp>
      <p:sp>
        <p:nvSpPr>
          <p:cNvPr id="3" name="Segnaposto contenuto 2"/>
          <p:cNvSpPr>
            <a:spLocks noGrp="1"/>
          </p:cNvSpPr>
          <p:nvPr>
            <p:ph idx="1"/>
          </p:nvPr>
        </p:nvSpPr>
        <p:spPr/>
        <p:txBody>
          <a:bodyPr/>
          <a:lstStyle/>
          <a:p>
            <a:r>
              <a:rPr lang="it-IT" dirty="0"/>
              <a:t>Art </a:t>
            </a:r>
            <a:r>
              <a:rPr lang="it-IT" dirty="0" err="1"/>
              <a:t>Spiegelman</a:t>
            </a:r>
            <a:r>
              <a:rPr lang="it-IT" dirty="0"/>
              <a:t> </a:t>
            </a:r>
            <a:r>
              <a:rPr lang="it-IT" dirty="0">
                <a:effectLst>
                  <a:outerShdw blurRad="38100" dist="19050" dir="2700000" algn="tl">
                    <a:schemeClr val="dk1">
                      <a:alpha val="40000"/>
                    </a:schemeClr>
                  </a:outerShdw>
                </a:effectLst>
              </a:rPr>
              <a:t>è nato a Stoccolma nel 1948, da due ebrei polacchi </a:t>
            </a:r>
            <a:r>
              <a:rPr lang="it-IT" dirty="0"/>
              <a:t>sopravvissuti ad Auschwitz, </a:t>
            </a:r>
            <a:r>
              <a:rPr lang="it-IT" dirty="0" err="1"/>
              <a:t>Vladek</a:t>
            </a:r>
            <a:r>
              <a:rPr lang="it-IT" dirty="0"/>
              <a:t> e </a:t>
            </a:r>
            <a:r>
              <a:rPr lang="it-IT" dirty="0" err="1"/>
              <a:t>Anja</a:t>
            </a:r>
            <a:r>
              <a:rPr lang="it-IT" dirty="0"/>
              <a:t>. Pochi anni dopo si è trasferito negli Stati Uniti.</a:t>
            </a:r>
          </a:p>
          <a:p>
            <a:r>
              <a:rPr lang="it-IT" dirty="0"/>
              <a:t>Periodo cruciale per la vita sua e di suo padre è stato, nel 1968, il suicidio, per ragione ignota, della madre, poco dopo il ritorno di Art da un ospedale psichiatrico in cui era stato rinchiuso per uso di droga.</a:t>
            </a:r>
            <a:r>
              <a:rPr lang="it-IT" dirty="0">
                <a:effectLst>
                  <a:outerShdw blurRad="38100" dist="19050" dir="2700000" algn="tl">
                    <a:schemeClr val="dk1">
                      <a:alpha val="40000"/>
                    </a:schemeClr>
                  </a:outerShdw>
                </a:effectLst>
              </a:rPr>
              <a:t/>
            </a:r>
            <a:br>
              <a:rPr lang="it-IT" dirty="0">
                <a:effectLst>
                  <a:outerShdw blurRad="38100" dist="19050" dir="2700000" algn="tl">
                    <a:schemeClr val="dk1">
                      <a:alpha val="40000"/>
                    </a:schemeClr>
                  </a:outerShdw>
                </a:effectLst>
              </a:rPr>
            </a:br>
            <a:r>
              <a:rPr lang="it-IT" dirty="0"/>
              <a:t>Art </a:t>
            </a:r>
            <a:r>
              <a:rPr lang="it-IT" dirty="0" err="1"/>
              <a:t>Spiegelman</a:t>
            </a:r>
            <a:r>
              <a:rPr lang="it-IT" dirty="0"/>
              <a:t> deve la sua fama principalmente ad un'unica opera, </a:t>
            </a:r>
            <a:r>
              <a:rPr lang="it-IT" dirty="0" err="1"/>
              <a:t>Maus</a:t>
            </a:r>
            <a:r>
              <a:rPr lang="it-IT" dirty="0"/>
              <a:t>, un romanzo grafico (auto) biografico pubblicato tra il 1980 ed il 1991, dove si narra la storia del padre, </a:t>
            </a:r>
            <a:r>
              <a:rPr lang="it-IT" dirty="0" err="1"/>
              <a:t>Vladek</a:t>
            </a:r>
            <a:r>
              <a:rPr lang="it-IT" dirty="0"/>
              <a:t> </a:t>
            </a:r>
            <a:r>
              <a:rPr lang="it-IT" dirty="0" err="1"/>
              <a:t>Spiegelman</a:t>
            </a:r>
            <a:r>
              <a:rPr lang="it-IT" dirty="0"/>
              <a:t>, un ebreo polacco sopravvissuto alla Shoah.</a:t>
            </a:r>
          </a:p>
          <a:p>
            <a:endParaRPr lang="it-IT" dirty="0"/>
          </a:p>
        </p:txBody>
      </p:sp>
    </p:spTree>
    <p:extLst>
      <p:ext uri="{BB962C8B-B14F-4D97-AF65-F5344CB8AC3E}">
        <p14:creationId xmlns:p14="http://schemas.microsoft.com/office/powerpoint/2010/main" val="1107991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Breve introduzione e riassunto di </a:t>
            </a:r>
            <a:r>
              <a:rPr lang="it-IT" dirty="0" err="1"/>
              <a:t>Maus</a:t>
            </a:r>
            <a:r>
              <a:rPr lang="it-IT" dirty="0"/>
              <a:t/>
            </a:r>
            <a:br>
              <a:rPr lang="it-IT" dirty="0"/>
            </a:br>
            <a:endParaRPr lang="it-IT" dirty="0"/>
          </a:p>
        </p:txBody>
      </p:sp>
      <p:sp>
        <p:nvSpPr>
          <p:cNvPr id="3" name="Segnaposto contenuto 2"/>
          <p:cNvSpPr>
            <a:spLocks noGrp="1"/>
          </p:cNvSpPr>
          <p:nvPr>
            <p:ph idx="1"/>
          </p:nvPr>
        </p:nvSpPr>
        <p:spPr/>
        <p:txBody>
          <a:bodyPr>
            <a:normAutofit fontScale="55000" lnSpcReduction="20000"/>
          </a:bodyPr>
          <a:lstStyle/>
          <a:p>
            <a:r>
              <a:rPr lang="it-IT" dirty="0" err="1"/>
              <a:t>Maus</a:t>
            </a:r>
            <a:r>
              <a:rPr lang="it-IT" dirty="0"/>
              <a:t> usa la forma di </a:t>
            </a:r>
            <a:r>
              <a:rPr lang="it-IT" dirty="0" smtClean="0"/>
              <a:t>fumetto</a:t>
            </a:r>
            <a:r>
              <a:rPr lang="it-IT" dirty="0"/>
              <a:t> </a:t>
            </a:r>
            <a:r>
              <a:rPr lang="it-IT" dirty="0" smtClean="0"/>
              <a:t>allegorico (</a:t>
            </a:r>
            <a:r>
              <a:rPr lang="it-IT" dirty="0"/>
              <a:t>come </a:t>
            </a:r>
            <a:r>
              <a:rPr lang="it-IT" dirty="0" smtClean="0"/>
              <a:t>abbiamo già </a:t>
            </a:r>
            <a:r>
              <a:rPr lang="it-IT" dirty="0"/>
              <a:t>detto </a:t>
            </a:r>
            <a:r>
              <a:rPr lang="it-IT" dirty="0" smtClean="0"/>
              <a:t>i</a:t>
            </a:r>
            <a:r>
              <a:rPr lang="it-IT" dirty="0"/>
              <a:t> nazisti e i tedeschi sono gatti, gli ebrei topi, gli americani cani, i polacchi maiali ecc. ecc. ) per dare corpo all'essenza della narrazione spogliandola degli elementi di identificazione e lasciando l'essenza della dimensione tragica. </a:t>
            </a:r>
            <a:br>
              <a:rPr lang="it-IT" dirty="0"/>
            </a:br>
            <a:r>
              <a:rPr lang="it-IT" dirty="0"/>
              <a:t/>
            </a:r>
            <a:br>
              <a:rPr lang="it-IT" dirty="0"/>
            </a:br>
            <a:r>
              <a:rPr lang="it-IT" dirty="0"/>
              <a:t>L'opera è suddivisa in due parti:</a:t>
            </a:r>
          </a:p>
          <a:p>
            <a:pPr lvl="0"/>
            <a:r>
              <a:rPr lang="it-IT" dirty="0"/>
              <a:t>Mio padre sanguina storia – composta da 6 capitoli pubblicati per la prima volta nel 1986 (in Italia nel marzo 1989 da Milano Libri), mostra il rapido inasprimento delle condizioni di vita degli ebrei polacchi negli anni immediatamente precedenti lo scoppio della guerra.</a:t>
            </a:r>
          </a:p>
          <a:p>
            <a:pPr lvl="0"/>
            <a:r>
              <a:rPr lang="it-IT" dirty="0"/>
              <a:t>E qui sono cominciati i miei guai – composta da 5 capitoli pubblicati per la prima volta nel 1991 (in Italia nel settembre 1992 sempre da Milano Libri), dà invece un chiaro spaccato della vita dei deportati all'interno del campo di concentramento negli anni della guerra.</a:t>
            </a:r>
          </a:p>
          <a:p>
            <a:r>
              <a:rPr lang="it-IT" dirty="0"/>
              <a:t>La storia del giovane Art, un autore intenzionato a narrare la storia del padre, reduce della Shoah fa da cornice alle vere vicende centrali dell'opera, ovvero la narrazione dell'anziano padre di Art, </a:t>
            </a:r>
            <a:r>
              <a:rPr lang="it-IT" dirty="0" err="1"/>
              <a:t>Vladek</a:t>
            </a:r>
            <a:r>
              <a:rPr lang="it-IT" dirty="0"/>
              <a:t>, delle sue esperienze durante la seconda guerra mondiale.</a:t>
            </a:r>
          </a:p>
          <a:p>
            <a:r>
              <a:rPr lang="it-IT" dirty="0"/>
              <a:t>La narrazione parte da un momento relativamente tranquillo della vita di </a:t>
            </a:r>
            <a:r>
              <a:rPr lang="it-IT" dirty="0" err="1"/>
              <a:t>Vladek</a:t>
            </a:r>
            <a:r>
              <a:rPr lang="it-IT" dirty="0"/>
              <a:t>, quando ancora giovane e spensierato si godeva i piaceri della vita, a Sosnowiec, in Polonia, dove era andato per visitare la sua famiglia.</a:t>
            </a:r>
          </a:p>
          <a:p>
            <a:r>
              <a:rPr lang="it-IT" dirty="0"/>
              <a:t>Qui incontra presto </a:t>
            </a:r>
            <a:r>
              <a:rPr lang="it-IT" dirty="0" err="1"/>
              <a:t>Anja</a:t>
            </a:r>
            <a:r>
              <a:rPr lang="it-IT" dirty="0"/>
              <a:t>, una giovane ragazza ebrea del paese, e se ne innamora. Nello stesso tempo scoppia la guerra, e nel settembre del 1939 </a:t>
            </a:r>
            <a:r>
              <a:rPr lang="it-IT" dirty="0" err="1"/>
              <a:t>Vladek</a:t>
            </a:r>
            <a:r>
              <a:rPr lang="it-IT" dirty="0"/>
              <a:t> viene mandato al confine dove viene catturato dalla truppe nemiche. Da questo momento inizia una vita fatta di espedienti, di giornate passate in vari nascondigli, cercando cibo al mercato nero e vendendo e acquistando stoffe senza la tessera, resa un po' meno dura solo dalla notevole ricchezza della sua famiglia.</a:t>
            </a:r>
          </a:p>
          <a:p>
            <a:r>
              <a:rPr lang="it-IT" dirty="0"/>
              <a:t>Dopo avere vagato alla ricerca di nascondigli sempre nuovi e sicuri, </a:t>
            </a:r>
            <a:r>
              <a:rPr lang="it-IT" dirty="0" err="1"/>
              <a:t>Vladek</a:t>
            </a:r>
            <a:r>
              <a:rPr lang="it-IT" dirty="0"/>
              <a:t> e </a:t>
            </a:r>
            <a:r>
              <a:rPr lang="it-IT" dirty="0" err="1"/>
              <a:t>Anja</a:t>
            </a:r>
            <a:r>
              <a:rPr lang="it-IT" dirty="0"/>
              <a:t> decidono di tentare di attraversare la frontiera per scampare al pericolo nazista. Traditi dagli stessi uomini che avevano chiesto denaro per farli arrivare in Ungheria, vengono intercettati e mandati entrambi al campo di concentramento di Auschwitz.</a:t>
            </a:r>
            <a:br>
              <a:rPr lang="it-IT" dirty="0"/>
            </a:br>
            <a:endParaRPr lang="it-IT" dirty="0"/>
          </a:p>
        </p:txBody>
      </p:sp>
    </p:spTree>
    <p:extLst>
      <p:ext uri="{BB962C8B-B14F-4D97-AF65-F5344CB8AC3E}">
        <p14:creationId xmlns:p14="http://schemas.microsoft.com/office/powerpoint/2010/main" val="2892639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Personaggi, Tempi e Luoghi del racconto </a:t>
            </a:r>
            <a:br>
              <a:rPr lang="it-IT" dirty="0" smtClean="0"/>
            </a:br>
            <a:endParaRPr lang="it-IT" dirty="0"/>
          </a:p>
        </p:txBody>
      </p:sp>
      <p:sp>
        <p:nvSpPr>
          <p:cNvPr id="3" name="Segnaposto contenuto 2"/>
          <p:cNvSpPr>
            <a:spLocks noGrp="1"/>
          </p:cNvSpPr>
          <p:nvPr>
            <p:ph idx="1"/>
          </p:nvPr>
        </p:nvSpPr>
        <p:spPr>
          <a:xfrm>
            <a:off x="2589212" y="1905000"/>
            <a:ext cx="8915400" cy="3777622"/>
          </a:xfrm>
        </p:spPr>
        <p:txBody>
          <a:bodyPr>
            <a:noAutofit/>
          </a:bodyPr>
          <a:lstStyle/>
          <a:p>
            <a:pPr marL="0" lvl="0" indent="0">
              <a:buNone/>
            </a:pPr>
            <a:r>
              <a:rPr lang="it-IT" sz="1000" dirty="0"/>
              <a:t>I personaggi principali sono:</a:t>
            </a:r>
            <a:br>
              <a:rPr lang="it-IT" sz="1000" dirty="0"/>
            </a:br>
            <a:endParaRPr lang="it-IT" sz="1000" dirty="0"/>
          </a:p>
          <a:p>
            <a:pPr lvl="0"/>
            <a:r>
              <a:rPr lang="it-IT" sz="1000" b="1" dirty="0"/>
              <a:t>Art </a:t>
            </a:r>
            <a:r>
              <a:rPr lang="it-IT" sz="1000" b="1" dirty="0" err="1"/>
              <a:t>Spiegelman</a:t>
            </a:r>
            <a:r>
              <a:rPr lang="it-IT" sz="1000" dirty="0"/>
              <a:t>: l'autore, nonché il figlio del protagonista. Proprio come nella realtà, svolge il mestiere di cartonista;</a:t>
            </a:r>
          </a:p>
          <a:p>
            <a:pPr lvl="0"/>
            <a:r>
              <a:rPr lang="it-IT" sz="1000" b="1" dirty="0" err="1"/>
              <a:t>Vladek</a:t>
            </a:r>
            <a:r>
              <a:rPr lang="it-IT" sz="1000" b="1" dirty="0"/>
              <a:t> </a:t>
            </a:r>
            <a:r>
              <a:rPr lang="it-IT" sz="1000" b="1" dirty="0" err="1"/>
              <a:t>Spiegelman</a:t>
            </a:r>
            <a:r>
              <a:rPr lang="it-IT" sz="1000" dirty="0"/>
              <a:t>: il protagonista, colui che racconta e che ha vissuto il dramma della Shoah;</a:t>
            </a:r>
          </a:p>
          <a:p>
            <a:pPr lvl="0"/>
            <a:r>
              <a:rPr lang="it-IT" sz="1000" b="1" dirty="0" err="1"/>
              <a:t>Anja</a:t>
            </a:r>
            <a:r>
              <a:rPr lang="it-IT" sz="1000" dirty="0"/>
              <a:t>: madre di Art e moglie di </a:t>
            </a:r>
            <a:r>
              <a:rPr lang="it-IT" sz="1000" dirty="0" err="1"/>
              <a:t>Vladek</a:t>
            </a:r>
            <a:r>
              <a:rPr lang="it-IT" sz="1000" dirty="0"/>
              <a:t>. Sopravvissuta insieme a quest'ultimo ai campi di concentramento, si suicida nel 1968 per motivi sconosciuti;</a:t>
            </a:r>
          </a:p>
          <a:p>
            <a:pPr lvl="0"/>
            <a:r>
              <a:rPr lang="it-IT" sz="1000" b="1" dirty="0"/>
              <a:t>Mala</a:t>
            </a:r>
            <a:r>
              <a:rPr lang="it-IT" sz="1000" dirty="0"/>
              <a:t>: seconda moglie di </a:t>
            </a:r>
            <a:r>
              <a:rPr lang="it-IT" sz="1000" dirty="0" err="1"/>
              <a:t>Vladek</a:t>
            </a:r>
            <a:r>
              <a:rPr lang="it-IT" sz="1000" dirty="0"/>
              <a:t>, con cui ha un rapporto tormentato a causa del pessimo carattere dell'uomo. Anche lei è stata nei campi e i suoi genitori furono deportati, ma non si salvarono;</a:t>
            </a:r>
          </a:p>
          <a:p>
            <a:pPr lvl="0"/>
            <a:r>
              <a:rPr lang="it-IT" sz="1000" b="1" dirty="0" err="1"/>
              <a:t>Richieu</a:t>
            </a:r>
            <a:r>
              <a:rPr lang="it-IT" sz="1000" dirty="0"/>
              <a:t>: primogenito di </a:t>
            </a:r>
            <a:r>
              <a:rPr lang="it-IT" sz="1000" dirty="0" err="1"/>
              <a:t>Vladek</a:t>
            </a:r>
            <a:r>
              <a:rPr lang="it-IT" sz="1000" dirty="0"/>
              <a:t> e </a:t>
            </a:r>
            <a:r>
              <a:rPr lang="it-IT" sz="1000" dirty="0" err="1"/>
              <a:t>Anja</a:t>
            </a:r>
            <a:r>
              <a:rPr lang="it-IT" sz="1000" dirty="0"/>
              <a:t>, viene ucciso col veleno da </a:t>
            </a:r>
            <a:r>
              <a:rPr lang="it-IT" sz="1000" dirty="0" err="1"/>
              <a:t>Tosha</a:t>
            </a:r>
            <a:r>
              <a:rPr lang="it-IT" sz="1000" dirty="0"/>
              <a:t> (sorella di </a:t>
            </a:r>
            <a:r>
              <a:rPr lang="it-IT" sz="1000" dirty="0" err="1"/>
              <a:t>Anja</a:t>
            </a:r>
            <a:r>
              <a:rPr lang="it-IT" sz="1000" dirty="0"/>
              <a:t>), per risparmiargli la sofferenza nei campi di concentramento. Nel libro viene ritratto raramente, ma è palese la sua presenza costante e l'affetto che provoca;</a:t>
            </a:r>
          </a:p>
          <a:p>
            <a:pPr lvl="0"/>
            <a:r>
              <a:rPr lang="it-IT" sz="1000" b="1" dirty="0" err="1"/>
              <a:t>Françoise</a:t>
            </a:r>
            <a:r>
              <a:rPr lang="it-IT" sz="1000" dirty="0"/>
              <a:t>: moglie di Art </a:t>
            </a:r>
            <a:r>
              <a:rPr lang="it-IT" sz="1000" dirty="0" err="1"/>
              <a:t>Spiegelman</a:t>
            </a:r>
            <a:r>
              <a:rPr lang="it-IT" sz="1000" dirty="0"/>
              <a:t>, di origini francesi, si è convertita all'ebraismo, ma solo per fare un piacere a </a:t>
            </a:r>
            <a:r>
              <a:rPr lang="it-IT" sz="1000" dirty="0" err="1"/>
              <a:t>Vladek</a:t>
            </a:r>
            <a:r>
              <a:rPr lang="it-IT" sz="1000" dirty="0"/>
              <a:t>. Per questo motivo l'autore inizialmente è indeciso se rappresentarla come rana o come topo, ma poi sceglie la seconda opzione.</a:t>
            </a:r>
            <a:br>
              <a:rPr lang="it-IT" sz="1000" dirty="0"/>
            </a:br>
            <a:r>
              <a:rPr lang="it-IT" sz="1000" dirty="0"/>
              <a:t> </a:t>
            </a:r>
            <a:br>
              <a:rPr lang="it-IT" sz="1000" dirty="0"/>
            </a:br>
            <a:r>
              <a:rPr lang="it-IT" sz="1000" dirty="0"/>
              <a:t>I personaggi dell'opera sono rappresentati non in forma umana, bensì in quella animale, che caratterizza la loro posizione sociale, secondo una serie di metafore; per esempio, i protagonisti, gli </a:t>
            </a:r>
            <a:r>
              <a:rPr lang="it-IT" sz="1000" u="sng" dirty="0"/>
              <a:t>ebrei</a:t>
            </a:r>
            <a:r>
              <a:rPr lang="it-IT" sz="1000" dirty="0"/>
              <a:t> perseguitati, sono rappresentati da dei </a:t>
            </a:r>
            <a:r>
              <a:rPr lang="it-IT" sz="1000" u="sng" dirty="0"/>
              <a:t>topi</a:t>
            </a:r>
            <a:r>
              <a:rPr lang="it-IT" sz="1000" dirty="0"/>
              <a:t> (</a:t>
            </a:r>
            <a:r>
              <a:rPr lang="it-IT" sz="1000" dirty="0" err="1"/>
              <a:t>Maus</a:t>
            </a:r>
            <a:r>
              <a:rPr lang="it-IT" sz="1000" dirty="0"/>
              <a:t> in </a:t>
            </a:r>
            <a:r>
              <a:rPr lang="it-IT" sz="1000" u="sng" dirty="0" err="1" smtClean="0"/>
              <a:t>lingu</a:t>
            </a:r>
            <a:r>
              <a:rPr lang="it-IT" sz="1000" u="sng" dirty="0" smtClean="0"/>
              <a:t> </a:t>
            </a:r>
            <a:r>
              <a:rPr lang="it-IT" sz="1000" u="sng" dirty="0"/>
              <a:t>tedesca</a:t>
            </a:r>
            <a:r>
              <a:rPr lang="it-IT" sz="1000" dirty="0"/>
              <a:t> significa proprio "topo"), e sono contrapposti ai </a:t>
            </a:r>
            <a:r>
              <a:rPr lang="it-IT" sz="1000" u="sng" dirty="0"/>
              <a:t>nazisti</a:t>
            </a:r>
            <a:r>
              <a:rPr lang="it-IT" sz="1000" dirty="0"/>
              <a:t> dipinti come </a:t>
            </a:r>
            <a:r>
              <a:rPr lang="it-IT" sz="1000" u="sng" dirty="0"/>
              <a:t>gatti</a:t>
            </a:r>
            <a:r>
              <a:rPr lang="it-IT" sz="1000" dirty="0"/>
              <a:t>; i </a:t>
            </a:r>
            <a:r>
              <a:rPr lang="it-IT" sz="1000" u="sng" dirty="0"/>
              <a:t>francesi</a:t>
            </a:r>
            <a:r>
              <a:rPr lang="it-IT" sz="1000" dirty="0"/>
              <a:t> diventano </a:t>
            </a:r>
            <a:r>
              <a:rPr lang="it-IT" sz="1000" u="sng" dirty="0"/>
              <a:t>rane</a:t>
            </a:r>
            <a:r>
              <a:rPr lang="it-IT" sz="1000" dirty="0"/>
              <a:t>, i </a:t>
            </a:r>
            <a:r>
              <a:rPr lang="it-IT" sz="1000" dirty="0" smtClean="0"/>
              <a:t>p</a:t>
            </a:r>
            <a:r>
              <a:rPr lang="it-IT" sz="1000" u="sng" dirty="0" smtClean="0"/>
              <a:t>olacchi</a:t>
            </a:r>
            <a:r>
              <a:rPr lang="it-IT" sz="1000" dirty="0"/>
              <a:t> </a:t>
            </a:r>
            <a:r>
              <a:rPr lang="it-IT" sz="1000" u="sng" dirty="0"/>
              <a:t>maiali</a:t>
            </a:r>
            <a:r>
              <a:rPr lang="it-IT" sz="1000" dirty="0"/>
              <a:t>, gli </a:t>
            </a:r>
            <a:r>
              <a:rPr lang="it-IT" sz="1000" u="sng" dirty="0"/>
              <a:t>americani</a:t>
            </a:r>
            <a:r>
              <a:rPr lang="it-IT" sz="1000" dirty="0"/>
              <a:t> </a:t>
            </a:r>
            <a:r>
              <a:rPr lang="it-IT" sz="1000" u="sng" dirty="0"/>
              <a:t>cani</a:t>
            </a:r>
            <a:r>
              <a:rPr lang="it-IT" sz="1000" dirty="0"/>
              <a:t> e così via</a:t>
            </a:r>
            <a:r>
              <a:rPr lang="it-IT" sz="1000" dirty="0" smtClean="0"/>
              <a:t>.</a:t>
            </a:r>
            <a:endParaRPr lang="it-IT" sz="1000" dirty="0"/>
          </a:p>
          <a:p>
            <a:pPr marL="0" indent="0">
              <a:buNone/>
            </a:pPr>
            <a:r>
              <a:rPr lang="it-IT" sz="1000" dirty="0"/>
              <a:t>I luoghi principali sono</a:t>
            </a:r>
            <a:r>
              <a:rPr lang="it-IT" sz="1000" dirty="0" smtClean="0"/>
              <a:t>:</a:t>
            </a:r>
            <a:endParaRPr lang="it-IT" sz="1000" dirty="0"/>
          </a:p>
          <a:p>
            <a:r>
              <a:rPr lang="it-IT" sz="1000" dirty="0"/>
              <a:t>La città di Art nella quale vive, Sosnowiec dove viveva </a:t>
            </a:r>
            <a:r>
              <a:rPr lang="it-IT" sz="1000" dirty="0" err="1"/>
              <a:t>Vladek</a:t>
            </a:r>
            <a:r>
              <a:rPr lang="it-IT" sz="1000" dirty="0"/>
              <a:t>, Il fronte, Auschwitz ed altri minori luoghi in Polonia</a:t>
            </a:r>
            <a:r>
              <a:rPr lang="it-IT" sz="1000" dirty="0" smtClean="0"/>
              <a:t>.</a:t>
            </a:r>
          </a:p>
          <a:p>
            <a:pPr marL="0" indent="0">
              <a:buNone/>
            </a:pPr>
            <a:r>
              <a:rPr lang="it-IT" sz="1000" dirty="0" smtClean="0"/>
              <a:t>Il </a:t>
            </a:r>
            <a:r>
              <a:rPr lang="it-IT" sz="1000" dirty="0"/>
              <a:t>tempo: </a:t>
            </a:r>
            <a:endParaRPr lang="it-IT" sz="1000" dirty="0"/>
          </a:p>
          <a:p>
            <a:r>
              <a:rPr lang="it-IT" sz="1000" dirty="0" smtClean="0"/>
              <a:t>Gli </a:t>
            </a:r>
            <a:r>
              <a:rPr lang="it-IT" sz="1000" dirty="0"/>
              <a:t>anni sessanta nella quale la storia è ambientata ed il 1939-1944 che è il periodo dei racconti del padre </a:t>
            </a:r>
            <a:br>
              <a:rPr lang="it-IT" sz="1000" dirty="0"/>
            </a:br>
            <a:endParaRPr lang="it-IT" sz="1000" dirty="0"/>
          </a:p>
        </p:txBody>
      </p:sp>
    </p:spTree>
    <p:extLst>
      <p:ext uri="{BB962C8B-B14F-4D97-AF65-F5344CB8AC3E}">
        <p14:creationId xmlns:p14="http://schemas.microsoft.com/office/powerpoint/2010/main" val="4202497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mie considerazioni sul linguaggio usato:</a:t>
            </a:r>
            <a:br>
              <a:rPr lang="it-IT" dirty="0"/>
            </a:br>
            <a:endParaRPr lang="it-IT" dirty="0"/>
          </a:p>
        </p:txBody>
      </p:sp>
      <p:sp>
        <p:nvSpPr>
          <p:cNvPr id="3" name="Segnaposto contenuto 2"/>
          <p:cNvSpPr>
            <a:spLocks noGrp="1"/>
          </p:cNvSpPr>
          <p:nvPr>
            <p:ph idx="1"/>
          </p:nvPr>
        </p:nvSpPr>
        <p:spPr/>
        <p:txBody>
          <a:bodyPr/>
          <a:lstStyle/>
          <a:p>
            <a:r>
              <a:rPr lang="it-IT" sz="2400" dirty="0"/>
              <a:t>Il linguaggio usato è davvero molto semplice, addirittura nella edizione Inglese i dialoghi sono scritti in </a:t>
            </a:r>
            <a:r>
              <a:rPr lang="it-IT" sz="2400" dirty="0" err="1"/>
              <a:t>broken</a:t>
            </a:r>
            <a:r>
              <a:rPr lang="it-IT" sz="2400" dirty="0"/>
              <a:t> English, anche se avrei gradito una spiegazione piè di pagina la lettura delle pochissime parole inusuali potrebbe essere sgradevolmente interrotta.</a:t>
            </a:r>
            <a:r>
              <a:rPr lang="it-IT" dirty="0"/>
              <a:t/>
            </a:r>
            <a:br>
              <a:rPr lang="it-IT" dirty="0"/>
            </a:br>
            <a:endParaRPr lang="it-IT" dirty="0"/>
          </a:p>
        </p:txBody>
      </p:sp>
    </p:spTree>
    <p:extLst>
      <p:ext uri="{BB962C8B-B14F-4D97-AF65-F5344CB8AC3E}">
        <p14:creationId xmlns:p14="http://schemas.microsoft.com/office/powerpoint/2010/main" val="923741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messaggio dell’autore:</a:t>
            </a:r>
            <a:endParaRPr lang="it-IT" dirty="0"/>
          </a:p>
        </p:txBody>
      </p:sp>
      <p:sp>
        <p:nvSpPr>
          <p:cNvPr id="3" name="Segnaposto contenuto 2"/>
          <p:cNvSpPr>
            <a:spLocks noGrp="1"/>
          </p:cNvSpPr>
          <p:nvPr>
            <p:ph idx="1"/>
          </p:nvPr>
        </p:nvSpPr>
        <p:spPr/>
        <p:txBody>
          <a:bodyPr/>
          <a:lstStyle/>
          <a:p>
            <a:r>
              <a:rPr lang="it-IT" dirty="0"/>
              <a:t>L’autore durante la scrittura del testo si è particolarmente soffermato sui temi del razzismo, della colpevolezza e delle memorie, l’autore parla del razzismo ironizzando continuamente i nazisti, parla della colpevolezza tutte le volte è indicato colpevole della morte di suo fratello </a:t>
            </a:r>
            <a:r>
              <a:rPr lang="it-IT" dirty="0" err="1"/>
              <a:t>Richieu</a:t>
            </a:r>
            <a:r>
              <a:rPr lang="it-IT" dirty="0"/>
              <a:t> anche se non poteva farci nulla ed infine parla delle memorie perché in realtà l’intero libro è basato su una memoria, nemmeno sua, nonostante questo, il libro fa capire quanto le memorie possano essere </a:t>
            </a:r>
            <a:r>
              <a:rPr lang="it-IT" dirty="0" smtClean="0"/>
              <a:t>forti.</a:t>
            </a:r>
            <a:endParaRPr lang="it-IT" dirty="0"/>
          </a:p>
        </p:txBody>
      </p:sp>
    </p:spTree>
    <p:extLst>
      <p:ext uri="{BB962C8B-B14F-4D97-AF65-F5344CB8AC3E}">
        <p14:creationId xmlns:p14="http://schemas.microsoft.com/office/powerpoint/2010/main" val="13834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mie considerazioni personali:</a:t>
            </a:r>
            <a:endParaRPr lang="it-IT" dirty="0"/>
          </a:p>
        </p:txBody>
      </p:sp>
      <p:sp>
        <p:nvSpPr>
          <p:cNvPr id="3" name="Segnaposto contenuto 2"/>
          <p:cNvSpPr>
            <a:spLocks noGrp="1"/>
          </p:cNvSpPr>
          <p:nvPr>
            <p:ph idx="1"/>
          </p:nvPr>
        </p:nvSpPr>
        <p:spPr/>
        <p:txBody>
          <a:bodyPr/>
          <a:lstStyle/>
          <a:p>
            <a:r>
              <a:rPr lang="it-IT" dirty="0"/>
              <a:t>Il racconto scorre in maniera velocissima, una volta che inizi a leggerlo non riesci a smettere ti tiene attaccato con varie tecniche come quella di rendere le pagine stesse più cupe quando si parla delle memorie del padre e più bianca quando si parla della normale vita di Art, il linguaggio come detto era  molto semplice, la parte più interessante del racconto è stata quella del soggiorno ad Auschwitz ed il libro non ha mai avuto una parte che non mi è piaciuta, la mia attenzione è stata sempre allo stesso livello nelle parti che non mi esaltavano particolarmente. I personaggi che secondo me sono stati caratterizzati meglio sono </a:t>
            </a:r>
            <a:r>
              <a:rPr lang="it-IT" dirty="0" err="1"/>
              <a:t>Richieu</a:t>
            </a:r>
            <a:r>
              <a:rPr lang="it-IT" dirty="0"/>
              <a:t>, anche se morto la sua presenza nel racconto è costante, ed Art</a:t>
            </a:r>
            <a:br>
              <a:rPr lang="it-IT" dirty="0"/>
            </a:br>
            <a:endParaRPr lang="it-IT" dirty="0"/>
          </a:p>
        </p:txBody>
      </p:sp>
    </p:spTree>
    <p:extLst>
      <p:ext uri="{BB962C8B-B14F-4D97-AF65-F5344CB8AC3E}">
        <p14:creationId xmlns:p14="http://schemas.microsoft.com/office/powerpoint/2010/main" val="3950938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Grazie dell’attenzione</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4128117290"/>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TotalTime>
  <Words>300</Words>
  <Application>Microsoft Office PowerPoint</Application>
  <PresentationFormat>Widescreen</PresentationFormat>
  <Paragraphs>31</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Century Gothic</vt:lpstr>
      <vt:lpstr>Wingdings 3</vt:lpstr>
      <vt:lpstr>Filo</vt:lpstr>
      <vt:lpstr>Analisi di Maus</vt:lpstr>
      <vt:lpstr>Informazioni Biografiche</vt:lpstr>
      <vt:lpstr>Breve introduzione e riassunto di Maus </vt:lpstr>
      <vt:lpstr>Personaggi, Tempi e Luoghi del racconto  </vt:lpstr>
      <vt:lpstr>Le mie considerazioni sul linguaggio usato: </vt:lpstr>
      <vt:lpstr>Il messaggio dell’autore:</vt:lpstr>
      <vt:lpstr>Le mie considerazioni personali:</vt:lpstr>
      <vt:lpstr>Grazie dell’attenzione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 di Maus</dc:title>
  <dc:creator>PC</dc:creator>
  <cp:lastModifiedBy>PC</cp:lastModifiedBy>
  <cp:revision>4</cp:revision>
  <dcterms:created xsi:type="dcterms:W3CDTF">2022-02-01T16:40:34Z</dcterms:created>
  <dcterms:modified xsi:type="dcterms:W3CDTF">2022-02-01T16:47:45Z</dcterms:modified>
</cp:coreProperties>
</file>